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71" r:id="rId8"/>
    <p:sldId id="264" r:id="rId9"/>
    <p:sldId id="272" r:id="rId10"/>
    <p:sldId id="273" r:id="rId11"/>
    <p:sldId id="274" r:id="rId12"/>
    <p:sldId id="266" r:id="rId13"/>
    <p:sldId id="267" r:id="rId14"/>
    <p:sldId id="268" r:id="rId15"/>
    <p:sldId id="275" r:id="rId16"/>
    <p:sldId id="269" r:id="rId17"/>
    <p:sldId id="276" r:id="rId18"/>
    <p:sldId id="277" r:id="rId19"/>
    <p:sldId id="270" r:id="rId20"/>
    <p:sldId id="278" r:id="rId21"/>
    <p:sldId id="265" r:id="rId22"/>
    <p:sldId id="279" r:id="rId23"/>
    <p:sldId id="25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2" d="100"/>
          <a:sy n="102" d="100"/>
        </p:scale>
        <p:origin x="-2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23052D1-DBE0-4334-B6B2-BA0B89F4C38C}" type="datetimeFigureOut">
              <a:rPr lang="ru-RU" smtClean="0"/>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3052D1-DBE0-4334-B6B2-BA0B89F4C38C}" type="datetimeFigureOut">
              <a:rPr lang="ru-RU" smtClean="0"/>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3052D1-DBE0-4334-B6B2-BA0B89F4C38C}" type="datetimeFigureOut">
              <a:rPr lang="ru-RU" smtClean="0"/>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3052D1-DBE0-4334-B6B2-BA0B89F4C38C}" type="datetimeFigureOut">
              <a:rPr lang="ru-RU" smtClean="0"/>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23052D1-DBE0-4334-B6B2-BA0B89F4C38C}" type="datetimeFigureOut">
              <a:rPr lang="ru-RU" smtClean="0"/>
              <a:t>12.03.2015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23052D1-DBE0-4334-B6B2-BA0B89F4C38C}" type="datetimeFigureOut">
              <a:rPr lang="ru-RU" smtClean="0"/>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23052D1-DBE0-4334-B6B2-BA0B89F4C38C}" type="datetimeFigureOut">
              <a:rPr lang="ru-RU" smtClean="0"/>
              <a:t>12.03.2015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23052D1-DBE0-4334-B6B2-BA0B89F4C38C}" type="datetimeFigureOut">
              <a:rPr lang="ru-RU" smtClean="0"/>
              <a:t>12.03.2015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3052D1-DBE0-4334-B6B2-BA0B89F4C38C}" type="datetimeFigureOut">
              <a:rPr lang="ru-RU" smtClean="0"/>
              <a:t>12.03.2015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23052D1-DBE0-4334-B6B2-BA0B89F4C38C}" type="datetimeFigureOut">
              <a:rPr lang="ru-RU" smtClean="0"/>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23052D1-DBE0-4334-B6B2-BA0B89F4C38C}" type="datetimeFigureOut">
              <a:rPr lang="ru-RU" smtClean="0"/>
              <a:t>12.03.2015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8F3F45-09E2-45A9-A344-184423EEF15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052D1-DBE0-4334-B6B2-BA0B89F4C38C}" type="datetimeFigureOut">
              <a:rPr lang="ru-RU" smtClean="0"/>
              <a:t>12.03.2015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F3F45-09E2-45A9-A344-184423EEF15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Как улучшать и закреплять память?</a:t>
            </a:r>
            <a:endParaRPr lang="ru-RU" dirty="0"/>
          </a:p>
        </p:txBody>
      </p:sp>
      <p:sp>
        <p:nvSpPr>
          <p:cNvPr id="3" name="Подзаголовок 2"/>
          <p:cNvSpPr>
            <a:spLocks noGrp="1"/>
          </p:cNvSpPr>
          <p:nvPr>
            <p:ph type="subTitle" idx="1"/>
          </p:nvPr>
        </p:nvSpPr>
        <p:spPr/>
        <p:txBody>
          <a:bodyPr/>
          <a:lstStyle/>
          <a:p>
            <a:endParaRPr lang="ru-RU"/>
          </a:p>
        </p:txBody>
      </p:sp>
      <p:pic>
        <p:nvPicPr>
          <p:cNvPr id="4" name="Рисунок 3" descr="book_owners_have_smarter_kids-460x307.jpg"/>
          <p:cNvPicPr>
            <a:picLocks noChangeAspect="1"/>
          </p:cNvPicPr>
          <p:nvPr/>
        </p:nvPicPr>
        <p:blipFill>
          <a:blip r:embed="rId2"/>
          <a:stretch>
            <a:fillRect/>
          </a:stretch>
        </p:blipFill>
        <p:spPr>
          <a:xfrm>
            <a:off x="4357686" y="3643314"/>
            <a:ext cx="4381500" cy="29241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Содержимое 4" descr="attach (1).jpg"/>
          <p:cNvPicPr>
            <a:picLocks noGrp="1" noChangeAspect="1"/>
          </p:cNvPicPr>
          <p:nvPr>
            <p:ph idx="1"/>
          </p:nvPr>
        </p:nvPicPr>
        <p:blipFill>
          <a:blip r:embed="rId2"/>
          <a:stretch>
            <a:fillRect/>
          </a:stretch>
        </p:blipFill>
        <p:spPr>
          <a:xfrm>
            <a:off x="500034" y="214290"/>
            <a:ext cx="6715172" cy="6530151"/>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Содержимое 4" descr="attach.jpg"/>
          <p:cNvPicPr>
            <a:picLocks noGrp="1" noChangeAspect="1"/>
          </p:cNvPicPr>
          <p:nvPr>
            <p:ph idx="1"/>
          </p:nvPr>
        </p:nvPicPr>
        <p:blipFill>
          <a:blip r:embed="rId2"/>
          <a:stretch>
            <a:fillRect/>
          </a:stretch>
        </p:blipFill>
        <p:spPr>
          <a:xfrm>
            <a:off x="-1" y="1000108"/>
            <a:ext cx="9144001" cy="39624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14290"/>
            <a:ext cx="8229600" cy="60348"/>
          </a:xfrm>
        </p:spPr>
        <p:txBody>
          <a:bodyPr>
            <a:normAutofit fontScale="90000"/>
          </a:bodyPr>
          <a:lstStyle/>
          <a:p>
            <a:endParaRPr lang="ru-RU" dirty="0"/>
          </a:p>
        </p:txBody>
      </p:sp>
      <p:sp>
        <p:nvSpPr>
          <p:cNvPr id="3" name="Содержимое 2"/>
          <p:cNvSpPr>
            <a:spLocks noGrp="1"/>
          </p:cNvSpPr>
          <p:nvPr>
            <p:ph idx="1"/>
          </p:nvPr>
        </p:nvSpPr>
        <p:spPr>
          <a:xfrm>
            <a:off x="457200" y="428604"/>
            <a:ext cx="8229600" cy="4429155"/>
          </a:xfrm>
        </p:spPr>
        <p:txBody>
          <a:bodyPr>
            <a:normAutofit fontScale="70000" lnSpcReduction="20000"/>
          </a:bodyPr>
          <a:lstStyle/>
          <a:p>
            <a:r>
              <a:rPr lang="ru-RU" dirty="0" smtClean="0"/>
              <a:t>4. Позаботьтесь о том, чтобы школьник читал </a:t>
            </a:r>
            <a:r>
              <a:rPr lang="ru-RU" dirty="0" smtClean="0">
                <a:solidFill>
                  <a:srgbClr val="FF0000"/>
                </a:solidFill>
              </a:rPr>
              <a:t>качественную литературу. </a:t>
            </a:r>
            <a:r>
              <a:rPr lang="ru-RU" dirty="0" smtClean="0"/>
              <a:t>Сейчас детей очень сложно оторвать от мультфильмов, игр или социальных сетей. Поэтому в семье должен быть культ книги, чтобы ребенок с раннего возраста читал и видел, как читают родители. </a:t>
            </a:r>
            <a:r>
              <a:rPr lang="ru-RU" dirty="0" smtClean="0">
                <a:solidFill>
                  <a:srgbClr val="FF0000"/>
                </a:solidFill>
              </a:rPr>
              <a:t>Читайте ребенку на ночь, делитесь с ним впечатлениями от прочитанной книги, предложите что-то действительно интересное. </a:t>
            </a:r>
            <a:r>
              <a:rPr lang="ru-RU" dirty="0" smtClean="0"/>
              <a:t>Если школьник уже высказывает мнение, что бумажная книга – это несовременно, то пойдите на компромисс и купите ему электронную книгу или планшет, куда сразу запишите те произведения, которые, по вашему мнению, стоит прочитать в его возрасте. </a:t>
            </a:r>
            <a:r>
              <a:rPr lang="ru-RU" dirty="0" smtClean="0">
                <a:solidFill>
                  <a:srgbClr val="FF0000"/>
                </a:solidFill>
              </a:rPr>
              <a:t>Только не надо предлагать ребенку книги из школьного списка литературы, принуждением тут ничего не решить.</a:t>
            </a:r>
          </a:p>
          <a:p>
            <a:endParaRPr lang="ru-RU" dirty="0"/>
          </a:p>
        </p:txBody>
      </p:sp>
      <p:pic>
        <p:nvPicPr>
          <p:cNvPr id="4" name="Рисунок 3" descr="i.jpg"/>
          <p:cNvPicPr>
            <a:picLocks noChangeAspect="1"/>
          </p:cNvPicPr>
          <p:nvPr/>
        </p:nvPicPr>
        <p:blipFill>
          <a:blip r:embed="rId2"/>
          <a:stretch>
            <a:fillRect/>
          </a:stretch>
        </p:blipFill>
        <p:spPr>
          <a:xfrm>
            <a:off x="6572264" y="4911339"/>
            <a:ext cx="2405066" cy="18038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14290"/>
            <a:ext cx="8229600" cy="60348"/>
          </a:xfrm>
        </p:spPr>
        <p:txBody>
          <a:bodyPr>
            <a:normAutofit fontScale="90000"/>
          </a:bodyPr>
          <a:lstStyle/>
          <a:p>
            <a:endParaRPr lang="ru-RU" dirty="0"/>
          </a:p>
        </p:txBody>
      </p:sp>
      <p:sp>
        <p:nvSpPr>
          <p:cNvPr id="3" name="Содержимое 2"/>
          <p:cNvSpPr>
            <a:spLocks noGrp="1"/>
          </p:cNvSpPr>
          <p:nvPr>
            <p:ph idx="1"/>
          </p:nvPr>
        </p:nvSpPr>
        <p:spPr>
          <a:xfrm>
            <a:off x="457200" y="1142984"/>
            <a:ext cx="8229600" cy="3286148"/>
          </a:xfrm>
        </p:spPr>
        <p:txBody>
          <a:bodyPr>
            <a:normAutofit lnSpcReduction="10000"/>
          </a:bodyPr>
          <a:lstStyle/>
          <a:p>
            <a:r>
              <a:rPr lang="ru-RU" dirty="0" smtClean="0"/>
              <a:t>5. Пусть ребенок освоит что-то новое. Очень хорошо развивают память </a:t>
            </a:r>
            <a:r>
              <a:rPr lang="ru-RU" dirty="0" smtClean="0">
                <a:solidFill>
                  <a:srgbClr val="FF0000"/>
                </a:solidFill>
              </a:rPr>
              <a:t>кружки</a:t>
            </a:r>
            <a:r>
              <a:rPr lang="ru-RU" dirty="0" smtClean="0"/>
              <a:t> (рукоделия, сценического мастерства, рисования, игры на гитаре, иностранного языка) и спортивные секции (особенно шахматы). Выберите то направление, которое наиболее ему интересно.</a:t>
            </a:r>
          </a:p>
          <a:p>
            <a:endParaRPr lang="ru-RU" dirty="0"/>
          </a:p>
        </p:txBody>
      </p:sp>
      <p:pic>
        <p:nvPicPr>
          <p:cNvPr id="4" name="Рисунок 3" descr="i.jpg"/>
          <p:cNvPicPr>
            <a:picLocks noChangeAspect="1"/>
          </p:cNvPicPr>
          <p:nvPr/>
        </p:nvPicPr>
        <p:blipFill>
          <a:blip r:embed="rId2"/>
          <a:stretch>
            <a:fillRect/>
          </a:stretch>
        </p:blipFill>
        <p:spPr>
          <a:xfrm>
            <a:off x="6715140" y="5018495"/>
            <a:ext cx="2262190" cy="1696643"/>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928670"/>
            <a:ext cx="8229600" cy="3929089"/>
          </a:xfrm>
        </p:spPr>
        <p:txBody>
          <a:bodyPr>
            <a:normAutofit fontScale="92500"/>
          </a:bodyPr>
          <a:lstStyle/>
          <a:p>
            <a:r>
              <a:rPr lang="ru-RU" dirty="0" smtClean="0"/>
              <a:t>6. </a:t>
            </a:r>
            <a:r>
              <a:rPr lang="ru-RU" dirty="0" smtClean="0">
                <a:solidFill>
                  <a:srgbClr val="FF0000"/>
                </a:solidFill>
              </a:rPr>
              <a:t>Постоянно расширяйте словарный запас. </a:t>
            </a:r>
            <a:r>
              <a:rPr lang="ru-RU" dirty="0" smtClean="0"/>
              <a:t>Пусть вся семья участвует в веселой игре «Новый день – новое слово». Изучайте ежедневно какое-нибудь заковыристое слово, которое и взрослые не все знают. Начните с </a:t>
            </a:r>
            <a:r>
              <a:rPr lang="ru-RU" dirty="0" err="1" smtClean="0"/>
              <a:t>дезоксорибонуклеиновой</a:t>
            </a:r>
            <a:r>
              <a:rPr lang="ru-RU" dirty="0" smtClean="0"/>
              <a:t> кислоты, а дальше по очереди ищите что-нибудь интересное и рассказывайте другим.</a:t>
            </a:r>
          </a:p>
          <a:p>
            <a:endParaRPr lang="ru-RU" dirty="0"/>
          </a:p>
        </p:txBody>
      </p:sp>
      <p:pic>
        <p:nvPicPr>
          <p:cNvPr id="4" name="Рисунок 3" descr="i.jpg"/>
          <p:cNvPicPr>
            <a:picLocks noChangeAspect="1"/>
          </p:cNvPicPr>
          <p:nvPr/>
        </p:nvPicPr>
        <p:blipFill>
          <a:blip r:embed="rId2"/>
          <a:stretch>
            <a:fillRect/>
          </a:stretch>
        </p:blipFill>
        <p:spPr>
          <a:xfrm>
            <a:off x="6715140" y="5018495"/>
            <a:ext cx="2262190" cy="1696643"/>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285728"/>
            <a:ext cx="8229600" cy="6286544"/>
          </a:xfrm>
        </p:spPr>
        <p:txBody>
          <a:bodyPr>
            <a:normAutofit lnSpcReduction="10000"/>
          </a:bodyPr>
          <a:lstStyle/>
          <a:p>
            <a:r>
              <a:rPr lang="ru-RU" dirty="0" smtClean="0"/>
              <a:t>Протекционизм</a:t>
            </a:r>
          </a:p>
          <a:p>
            <a:r>
              <a:rPr lang="ru-RU" dirty="0" smtClean="0"/>
              <a:t>Абсолютизм</a:t>
            </a:r>
          </a:p>
          <a:p>
            <a:r>
              <a:rPr lang="ru-RU" dirty="0" smtClean="0"/>
              <a:t>Самодержавие</a:t>
            </a:r>
          </a:p>
          <a:p>
            <a:r>
              <a:rPr lang="ru-RU" dirty="0" smtClean="0"/>
              <a:t>Империя</a:t>
            </a:r>
          </a:p>
          <a:p>
            <a:r>
              <a:rPr lang="ru-RU" dirty="0" smtClean="0"/>
              <a:t>Император</a:t>
            </a:r>
          </a:p>
          <a:p>
            <a:r>
              <a:rPr lang="ru-RU" dirty="0" smtClean="0"/>
              <a:t>Мануфактура</a:t>
            </a:r>
          </a:p>
          <a:p>
            <a:r>
              <a:rPr lang="ru-RU" dirty="0" smtClean="0"/>
              <a:t>Гвардия</a:t>
            </a:r>
          </a:p>
          <a:p>
            <a:r>
              <a:rPr lang="ru-RU" dirty="0" smtClean="0"/>
              <a:t>Толерантность</a:t>
            </a:r>
          </a:p>
          <a:p>
            <a:r>
              <a:rPr lang="ru-RU" dirty="0" smtClean="0"/>
              <a:t>Конформизм</a:t>
            </a:r>
          </a:p>
          <a:p>
            <a:r>
              <a:rPr lang="ru-RU" dirty="0" smtClean="0"/>
              <a:t>Проступок</a:t>
            </a:r>
          </a:p>
          <a:p>
            <a:r>
              <a:rPr lang="ru-RU" dirty="0" smtClean="0"/>
              <a:t>Преступление</a:t>
            </a:r>
          </a:p>
          <a:p>
            <a:endParaRPr lang="ru-RU"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14290"/>
            <a:ext cx="8229600" cy="60348"/>
          </a:xfrm>
        </p:spPr>
        <p:txBody>
          <a:bodyPr>
            <a:normAutofit fontScale="90000"/>
          </a:bodyPr>
          <a:lstStyle/>
          <a:p>
            <a:endParaRPr lang="ru-RU" dirty="0"/>
          </a:p>
        </p:txBody>
      </p:sp>
      <p:sp>
        <p:nvSpPr>
          <p:cNvPr id="3" name="Содержимое 2"/>
          <p:cNvSpPr>
            <a:spLocks noGrp="1"/>
          </p:cNvSpPr>
          <p:nvPr>
            <p:ph idx="1"/>
          </p:nvPr>
        </p:nvSpPr>
        <p:spPr>
          <a:xfrm>
            <a:off x="457200" y="1285860"/>
            <a:ext cx="8229600" cy="3286147"/>
          </a:xfrm>
        </p:spPr>
        <p:txBody>
          <a:bodyPr/>
          <a:lstStyle/>
          <a:p>
            <a:r>
              <a:rPr lang="ru-RU" dirty="0" smtClean="0"/>
              <a:t>7. Следите, чтобы ребенок </a:t>
            </a:r>
            <a:r>
              <a:rPr lang="ru-RU" dirty="0" smtClean="0">
                <a:solidFill>
                  <a:srgbClr val="FF0000"/>
                </a:solidFill>
              </a:rPr>
              <a:t>больше заучивал наизусть. </a:t>
            </a:r>
            <a:r>
              <a:rPr lang="ru-RU" dirty="0" smtClean="0"/>
              <a:t>Контролируйте, чтобы школьник учил заданные в школе стихи, расскажите о любимых поэтах, прочитайте и предложите выучить хотя бы несколько строчек.</a:t>
            </a:r>
          </a:p>
          <a:p>
            <a:endParaRPr lang="ru-RU" dirty="0"/>
          </a:p>
        </p:txBody>
      </p:sp>
      <p:pic>
        <p:nvPicPr>
          <p:cNvPr id="4" name="Рисунок 3" descr="i.jpg"/>
          <p:cNvPicPr>
            <a:picLocks noChangeAspect="1"/>
          </p:cNvPicPr>
          <p:nvPr/>
        </p:nvPicPr>
        <p:blipFill>
          <a:blip r:embed="rId2"/>
          <a:stretch>
            <a:fillRect/>
          </a:stretch>
        </p:blipFill>
        <p:spPr>
          <a:xfrm>
            <a:off x="6715140" y="5018495"/>
            <a:ext cx="2262190" cy="1696643"/>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428604"/>
            <a:ext cx="8229600" cy="6143668"/>
          </a:xfrm>
        </p:spPr>
        <p:txBody>
          <a:bodyPr>
            <a:normAutofit fontScale="62500" lnSpcReduction="20000"/>
          </a:bodyPr>
          <a:lstStyle/>
          <a:p>
            <a:r>
              <a:rPr lang="ru-RU" b="1" dirty="0"/>
              <a:t>Я</a:t>
            </a:r>
            <a:r>
              <a:rPr lang="ru-RU" dirty="0"/>
              <a:t> </a:t>
            </a:r>
            <a:r>
              <a:rPr lang="ru-RU" b="1" dirty="0"/>
              <a:t>памятник</a:t>
            </a:r>
            <a:r>
              <a:rPr lang="ru-RU" dirty="0"/>
              <a:t> </a:t>
            </a:r>
            <a:r>
              <a:rPr lang="ru-RU" b="1" dirty="0"/>
              <a:t>себе</a:t>
            </a:r>
            <a:r>
              <a:rPr lang="ru-RU" dirty="0"/>
              <a:t> </a:t>
            </a:r>
            <a:r>
              <a:rPr lang="ru-RU" b="1" dirty="0"/>
              <a:t>воздвиг</a:t>
            </a:r>
            <a:r>
              <a:rPr lang="ru-RU" dirty="0"/>
              <a:t> </a:t>
            </a:r>
            <a:r>
              <a:rPr lang="ru-RU" b="1" dirty="0"/>
              <a:t>нерукотворный</a:t>
            </a:r>
            <a:r>
              <a:rPr lang="ru-RU" dirty="0"/>
              <a:t>,</a:t>
            </a:r>
          </a:p>
          <a:p>
            <a:r>
              <a:rPr lang="ru-RU" dirty="0"/>
              <a:t>К нему не зарастет народная тропа,</a:t>
            </a:r>
          </a:p>
          <a:p>
            <a:r>
              <a:rPr lang="ru-RU" dirty="0"/>
              <a:t>Вознесся выше он главою непокорной</a:t>
            </a:r>
          </a:p>
          <a:p>
            <a:r>
              <a:rPr lang="ru-RU" dirty="0"/>
              <a:t>Александрийского столпа.</a:t>
            </a:r>
          </a:p>
          <a:p>
            <a:r>
              <a:rPr lang="ru-RU" dirty="0"/>
              <a:t>Нет, весь я не умру — душа в заветной лире</a:t>
            </a:r>
          </a:p>
          <a:p>
            <a:r>
              <a:rPr lang="ru-RU" dirty="0"/>
              <a:t>Мой прах переживет и тленья убежит —</a:t>
            </a:r>
          </a:p>
          <a:p>
            <a:r>
              <a:rPr lang="ru-RU" dirty="0"/>
              <a:t>И славен буду я, доколь в подлунном мире</a:t>
            </a:r>
          </a:p>
          <a:p>
            <a:r>
              <a:rPr lang="ru-RU" dirty="0"/>
              <a:t>Жив будет хоть один пиит.</a:t>
            </a:r>
          </a:p>
          <a:p>
            <a:r>
              <a:rPr lang="ru-RU" dirty="0"/>
              <a:t>Слух обо мне пройдет по всей Руси великой,</a:t>
            </a:r>
          </a:p>
          <a:p>
            <a:r>
              <a:rPr lang="ru-RU" dirty="0"/>
              <a:t>И назовет меня всяк сущий в ней язык,</a:t>
            </a:r>
          </a:p>
          <a:p>
            <a:r>
              <a:rPr lang="ru-RU" dirty="0"/>
              <a:t>И гордый внук славян, и финн, и ныне дикой</a:t>
            </a:r>
          </a:p>
          <a:p>
            <a:r>
              <a:rPr lang="ru-RU" dirty="0"/>
              <a:t>Тунгус, и друг степей калмык.</a:t>
            </a:r>
          </a:p>
          <a:p>
            <a:r>
              <a:rPr lang="ru-RU" dirty="0"/>
              <a:t>И долго буду тем любезен я народу,</a:t>
            </a:r>
          </a:p>
          <a:p>
            <a:r>
              <a:rPr lang="ru-RU" dirty="0"/>
              <a:t>Что чувства добрые я лирой пробуждал,</a:t>
            </a:r>
          </a:p>
          <a:p>
            <a:r>
              <a:rPr lang="ru-RU" dirty="0"/>
              <a:t>Что в мой жестокий век восславил я свободу</a:t>
            </a:r>
          </a:p>
          <a:p>
            <a:r>
              <a:rPr lang="ru-RU" dirty="0"/>
              <a:t>И милость к падшим призывал.</a:t>
            </a:r>
          </a:p>
          <a:p>
            <a:r>
              <a:rPr lang="ru-RU" dirty="0"/>
              <a:t>Веленью божию, о муза, будь послушна,</a:t>
            </a:r>
          </a:p>
          <a:p>
            <a:r>
              <a:rPr lang="ru-RU" dirty="0"/>
              <a:t>Обиды не страшась, не требуя венца;</a:t>
            </a:r>
          </a:p>
          <a:p>
            <a:r>
              <a:rPr lang="ru-RU" dirty="0"/>
              <a:t>Хвалу и клевету приемли равнодушно,</a:t>
            </a:r>
          </a:p>
          <a:p>
            <a:r>
              <a:rPr lang="ru-RU" dirty="0"/>
              <a:t>И не </a:t>
            </a:r>
            <a:r>
              <a:rPr lang="ru-RU" dirty="0" err="1"/>
              <a:t>оспоривай</a:t>
            </a:r>
            <a:r>
              <a:rPr lang="ru-RU" dirty="0"/>
              <a:t> глупца.</a:t>
            </a:r>
          </a:p>
          <a:p>
            <a:endParaRPr lang="ru-RU" dirty="0"/>
          </a:p>
        </p:txBody>
      </p:sp>
      <p:pic>
        <p:nvPicPr>
          <p:cNvPr id="4" name="Рисунок 3" descr="250px-Portrait_of_Alexander_Pushkin_(Orest_Kiprensky,_1827).PNG"/>
          <p:cNvPicPr>
            <a:picLocks noChangeAspect="1"/>
          </p:cNvPicPr>
          <p:nvPr/>
        </p:nvPicPr>
        <p:blipFill>
          <a:blip r:embed="rId2"/>
          <a:stretch>
            <a:fillRect/>
          </a:stretch>
        </p:blipFill>
        <p:spPr>
          <a:xfrm>
            <a:off x="5809763" y="142852"/>
            <a:ext cx="3191387" cy="37147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wipe(down)">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wipe(down)">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wipe(down)">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wipe(down)">
                                      <p:cBhvr>
                                        <p:cTn id="87" dur="5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wipe(down)">
                                      <p:cBhvr>
                                        <p:cTn id="92" dur="5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wipe(down)">
                                      <p:cBhvr>
                                        <p:cTn id="97" dur="500"/>
                                        <p:tgtEl>
                                          <p:spTgt spid="3">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3">
                                            <p:txEl>
                                              <p:pRg st="19" end="19"/>
                                            </p:txEl>
                                          </p:spTgt>
                                        </p:tgtEl>
                                        <p:attrNameLst>
                                          <p:attrName>style.visibility</p:attrName>
                                        </p:attrNameLst>
                                      </p:cBhvr>
                                      <p:to>
                                        <p:strVal val="visible"/>
                                      </p:to>
                                    </p:set>
                                    <p:animEffect transition="in" filter="wipe(down)">
                                      <p:cBhvr>
                                        <p:cTn id="102" dur="500"/>
                                        <p:tgtEl>
                                          <p:spTgt spid="3">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4"/>
                                        </p:tgtEl>
                                        <p:attrNameLst>
                                          <p:attrName>style.visibility</p:attrName>
                                        </p:attrNameLst>
                                      </p:cBhvr>
                                      <p:to>
                                        <p:strVal val="visible"/>
                                      </p:to>
                                    </p:set>
                                    <p:animEffect transition="in" filter="fade">
                                      <p:cBhvr>
                                        <p:cTn id="10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214290"/>
            <a:ext cx="8229600" cy="6500858"/>
          </a:xfrm>
        </p:spPr>
        <p:txBody>
          <a:bodyPr>
            <a:normAutofit fontScale="40000" lnSpcReduction="20000"/>
          </a:bodyPr>
          <a:lstStyle/>
          <a:p>
            <a:r>
              <a:rPr lang="ru-RU" sz="3500" b="1" dirty="0"/>
              <a:t>Песня о </a:t>
            </a:r>
            <a:r>
              <a:rPr lang="ru-RU" sz="3500" b="1" dirty="0" smtClean="0"/>
              <a:t>Буревестнике.</a:t>
            </a:r>
          </a:p>
          <a:p>
            <a:endParaRPr lang="ru-RU" sz="3500" b="1" dirty="0" smtClean="0"/>
          </a:p>
          <a:p>
            <a:r>
              <a:rPr lang="ru-RU" sz="3500" dirty="0" smtClean="0"/>
              <a:t>Над </a:t>
            </a:r>
            <a:r>
              <a:rPr lang="ru-RU" sz="3500" dirty="0"/>
              <a:t>седой равниной моря ветер тучи собирает. Между тучами и морем гордо реет Буревестник, черной молнии подобный.</a:t>
            </a:r>
          </a:p>
          <a:p>
            <a:r>
              <a:rPr lang="ru-RU" sz="3500" dirty="0"/>
              <a:t>То крылом волны касаясь, то стрелой взмывая к тучам, он кричит, и - тучи слышат радость в смелом крике птицы.</a:t>
            </a:r>
          </a:p>
          <a:p>
            <a:r>
              <a:rPr lang="ru-RU" sz="3500" dirty="0"/>
              <a:t>В этом крике - жажда бури! Силу гнева, пламя страсти и уверенность в победе слышат тучи в этом крике.</a:t>
            </a:r>
          </a:p>
          <a:p>
            <a:r>
              <a:rPr lang="ru-RU" sz="3500" dirty="0"/>
              <a:t>Чайки стонут перед бурей, - стонут, мечутся над морем и на дно его готовы спрятать ужас свой пред бурей.</a:t>
            </a:r>
          </a:p>
          <a:p>
            <a:r>
              <a:rPr lang="ru-RU" sz="3500" dirty="0"/>
              <a:t>И гагары тоже стонут, - им, гагарам, недоступно наслажденье битвой жизни: гром ударов их пугает.</a:t>
            </a:r>
          </a:p>
          <a:p>
            <a:r>
              <a:rPr lang="ru-RU" sz="3500" dirty="0"/>
              <a:t>Глупый пингвин робко прячет тело жирное в утесах... Только гордый Буревестник реет смело и свободно над седым от пены морем!</a:t>
            </a:r>
          </a:p>
          <a:p>
            <a:r>
              <a:rPr lang="ru-RU" sz="3500" dirty="0"/>
              <a:t>Всё мрачней и ниже тучи опускаются над морем, и поют, и рвутся волны к высоте навстречу грому.</a:t>
            </a:r>
          </a:p>
          <a:p>
            <a:r>
              <a:rPr lang="ru-RU" sz="3500" dirty="0"/>
              <a:t>Гром грохочет. В пене гнева стонут волны, с ветром споря. Вот охватывает ветер стаи волн объятьем крепким и бросает их с размаху в дикой злобе на утесы, разбивая в пыль и брызги изумрудные громады.</a:t>
            </a:r>
          </a:p>
          <a:p>
            <a:r>
              <a:rPr lang="ru-RU" sz="3500" dirty="0"/>
              <a:t>Буревестник с криком реет, черной молнии подобный, как стрела пронзает тучи, пену волн крылом срывает.</a:t>
            </a:r>
          </a:p>
          <a:p>
            <a:r>
              <a:rPr lang="ru-RU" sz="3500" dirty="0"/>
              <a:t>Вот он носится, как демон, - гордый, черный демон бури, - и смеется, и рыдает... Он над тучами смеется, он от радости рыдает!</a:t>
            </a:r>
          </a:p>
          <a:p>
            <a:r>
              <a:rPr lang="ru-RU" sz="3500" dirty="0"/>
              <a:t>В гневе грома, - чуткий демон, - он давно усталость слышит, он уверен, что не скроют тучи солнца, - нет, не скроют!</a:t>
            </a:r>
          </a:p>
          <a:p>
            <a:r>
              <a:rPr lang="ru-RU" sz="3500" dirty="0"/>
              <a:t>Ветер воет... Гром грохочет...</a:t>
            </a:r>
          </a:p>
          <a:p>
            <a:r>
              <a:rPr lang="ru-RU" sz="3500" dirty="0"/>
              <a:t>Синим пламенем пылают стаи туч над бездной моря. Море ловит стрелы молний и в своей пучине гасит. Точно огненные змеи, вьются в море, исчезая, отраженья этих молний.</a:t>
            </a:r>
          </a:p>
          <a:p>
            <a:r>
              <a:rPr lang="ru-RU" sz="3500" dirty="0"/>
              <a:t>- Буря! Скоро грянет буря!</a:t>
            </a:r>
          </a:p>
          <a:p>
            <a:r>
              <a:rPr lang="ru-RU" sz="3500" dirty="0"/>
              <a:t>Это смелый Буревестник гордо реет между молний над ревущим гневно морем; то кричит пророк победы:</a:t>
            </a:r>
          </a:p>
          <a:p>
            <a:r>
              <a:rPr lang="ru-RU" sz="3500" dirty="0"/>
              <a:t>- Пусть сильнее грянет буря!.. </a:t>
            </a:r>
            <a:br>
              <a:rPr lang="ru-RU" sz="3500" dirty="0"/>
            </a:br>
            <a:endParaRPr lang="ru-RU" sz="3500" dirty="0"/>
          </a:p>
          <a:p>
            <a:r>
              <a:rPr lang="ru-RU" sz="3500" dirty="0"/>
              <a:t>1901 г.</a:t>
            </a:r>
          </a:p>
          <a:p>
            <a:endParaRPr lang="ru-RU" dirty="0"/>
          </a:p>
        </p:txBody>
      </p:sp>
      <p:pic>
        <p:nvPicPr>
          <p:cNvPr id="4" name="Рисунок 3" descr="gorkiy.jpg"/>
          <p:cNvPicPr>
            <a:picLocks noChangeAspect="1"/>
          </p:cNvPicPr>
          <p:nvPr/>
        </p:nvPicPr>
        <p:blipFill>
          <a:blip r:embed="rId2"/>
          <a:stretch>
            <a:fillRect/>
          </a:stretch>
        </p:blipFill>
        <p:spPr>
          <a:xfrm>
            <a:off x="5429256" y="2231222"/>
            <a:ext cx="3595702" cy="44347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14290"/>
            <a:ext cx="8229600" cy="60348"/>
          </a:xfrm>
        </p:spPr>
        <p:txBody>
          <a:bodyPr>
            <a:normAutofit fontScale="90000"/>
          </a:bodyPr>
          <a:lstStyle/>
          <a:p>
            <a:endParaRPr lang="ru-RU" dirty="0"/>
          </a:p>
        </p:txBody>
      </p:sp>
      <p:sp>
        <p:nvSpPr>
          <p:cNvPr id="3" name="Содержимое 2"/>
          <p:cNvSpPr>
            <a:spLocks noGrp="1"/>
          </p:cNvSpPr>
          <p:nvPr>
            <p:ph idx="1"/>
          </p:nvPr>
        </p:nvSpPr>
        <p:spPr>
          <a:xfrm>
            <a:off x="457200" y="1142984"/>
            <a:ext cx="8229600" cy="3500461"/>
          </a:xfrm>
        </p:spPr>
        <p:txBody>
          <a:bodyPr>
            <a:normAutofit/>
          </a:bodyPr>
          <a:lstStyle/>
          <a:p>
            <a:r>
              <a:rPr lang="ru-RU" dirty="0" smtClean="0"/>
              <a:t>8. </a:t>
            </a:r>
            <a:r>
              <a:rPr lang="ru-RU" dirty="0" smtClean="0">
                <a:solidFill>
                  <a:srgbClr val="FF0000"/>
                </a:solidFill>
              </a:rPr>
              <a:t>Запоминайте числа </a:t>
            </a:r>
            <a:r>
              <a:rPr lang="ru-RU" dirty="0" smtClean="0"/>
              <a:t>– это прекрасно улучшает память (номера телефонов, дни рождения друзей и родственников, автомобильные номера и т.д.). Соревнуйтесь, кто больше запомнит, заодно и себе память приведете в порядок.</a:t>
            </a:r>
          </a:p>
          <a:p>
            <a:endParaRPr lang="ru-RU" dirty="0"/>
          </a:p>
        </p:txBody>
      </p:sp>
      <p:pic>
        <p:nvPicPr>
          <p:cNvPr id="4" name="Рисунок 3" descr="i.jpg"/>
          <p:cNvPicPr>
            <a:picLocks noChangeAspect="1"/>
          </p:cNvPicPr>
          <p:nvPr/>
        </p:nvPicPr>
        <p:blipFill>
          <a:blip r:embed="rId2"/>
          <a:stretch>
            <a:fillRect/>
          </a:stretch>
        </p:blipFill>
        <p:spPr>
          <a:xfrm>
            <a:off x="6715140" y="5018495"/>
            <a:ext cx="2262190" cy="169664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a:t>Успех любит решительных людей и волевые поступки. Ясный разум и хорошая память вот главные качества любого успешного человека. </a:t>
            </a:r>
          </a:p>
        </p:txBody>
      </p:sp>
      <p:pic>
        <p:nvPicPr>
          <p:cNvPr id="5" name="Рисунок 4" descr="book_owners_have_smarter_kids-460x307.jpg"/>
          <p:cNvPicPr>
            <a:picLocks noChangeAspect="1"/>
          </p:cNvPicPr>
          <p:nvPr/>
        </p:nvPicPr>
        <p:blipFill>
          <a:blip r:embed="rId2"/>
          <a:stretch>
            <a:fillRect/>
          </a:stretch>
        </p:blipFill>
        <p:spPr>
          <a:xfrm>
            <a:off x="4357686" y="3643314"/>
            <a:ext cx="4381500" cy="292417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500042"/>
            <a:ext cx="8229600" cy="5626121"/>
          </a:xfrm>
        </p:spPr>
        <p:txBody>
          <a:bodyPr>
            <a:noAutofit/>
          </a:bodyPr>
          <a:lstStyle/>
          <a:p>
            <a:r>
              <a:rPr lang="ru-RU" sz="4000" b="1" dirty="0" smtClean="0"/>
              <a:t>988</a:t>
            </a:r>
          </a:p>
          <a:p>
            <a:r>
              <a:rPr lang="ru-RU" sz="4000" b="1" dirty="0" smtClean="0"/>
              <a:t>1147</a:t>
            </a:r>
          </a:p>
          <a:p>
            <a:r>
              <a:rPr lang="ru-RU" sz="4000" b="1" dirty="0" smtClean="0"/>
              <a:t>1240</a:t>
            </a:r>
          </a:p>
          <a:p>
            <a:r>
              <a:rPr lang="ru-RU" sz="4000" b="1" dirty="0" smtClean="0"/>
              <a:t>1380</a:t>
            </a:r>
          </a:p>
          <a:p>
            <a:r>
              <a:rPr lang="ru-RU" sz="4000" b="1" dirty="0" smtClean="0"/>
              <a:t>1721</a:t>
            </a:r>
          </a:p>
          <a:p>
            <a:r>
              <a:rPr lang="ru-RU" sz="4000" b="1" dirty="0" smtClean="0"/>
              <a:t>1917</a:t>
            </a:r>
          </a:p>
          <a:p>
            <a:r>
              <a:rPr lang="ru-RU" sz="4000" b="1" dirty="0" smtClean="0"/>
              <a:t>1991</a:t>
            </a:r>
          </a:p>
          <a:p>
            <a:r>
              <a:rPr lang="ru-RU" sz="4000" b="1" dirty="0" smtClean="0"/>
              <a:t>2002</a:t>
            </a:r>
            <a:endParaRPr lang="ru-RU"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3643337"/>
          </a:xfrm>
        </p:spPr>
        <p:txBody>
          <a:bodyPr>
            <a:normAutofit/>
          </a:bodyPr>
          <a:lstStyle/>
          <a:p>
            <a:r>
              <a:rPr lang="ru-RU" dirty="0" smtClean="0"/>
              <a:t>9. Придумывайте </a:t>
            </a:r>
            <a:r>
              <a:rPr lang="ru-RU" dirty="0" smtClean="0">
                <a:solidFill>
                  <a:srgbClr val="FF0000"/>
                </a:solidFill>
              </a:rPr>
              <a:t>«</a:t>
            </a:r>
            <a:r>
              <a:rPr lang="ru-RU" dirty="0" err="1" smtClean="0">
                <a:solidFill>
                  <a:srgbClr val="FF0000"/>
                </a:solidFill>
              </a:rPr>
              <a:t>запоминалки</a:t>
            </a:r>
            <a:r>
              <a:rPr lang="ru-RU" dirty="0" smtClean="0">
                <a:solidFill>
                  <a:srgbClr val="FF0000"/>
                </a:solidFill>
              </a:rPr>
              <a:t>», </a:t>
            </a:r>
            <a:r>
              <a:rPr lang="ru-RU" dirty="0" smtClean="0"/>
              <a:t>в которых трудная информация закладывается в песню, стих, фразу или аббревиатуру. Так в детстве запоминают цвета и английский алфавит.</a:t>
            </a:r>
          </a:p>
          <a:p>
            <a:endParaRPr lang="ru-RU" dirty="0"/>
          </a:p>
        </p:txBody>
      </p:sp>
      <p:pic>
        <p:nvPicPr>
          <p:cNvPr id="4" name="Рисунок 3" descr="i.jpg"/>
          <p:cNvPicPr>
            <a:picLocks noChangeAspect="1"/>
          </p:cNvPicPr>
          <p:nvPr/>
        </p:nvPicPr>
        <p:blipFill>
          <a:blip r:embed="rId2"/>
          <a:stretch>
            <a:fillRect/>
          </a:stretch>
        </p:blipFill>
        <p:spPr>
          <a:xfrm>
            <a:off x="6715140" y="5018495"/>
            <a:ext cx="2262190" cy="1696643"/>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428604"/>
            <a:ext cx="8229600" cy="5697559"/>
          </a:xfrm>
        </p:spPr>
        <p:txBody>
          <a:bodyPr/>
          <a:lstStyle/>
          <a:p>
            <a:r>
              <a:rPr lang="ru-RU" b="1" i="1" dirty="0"/>
              <a:t>Белый царь на Синем море Красных турок победил</a:t>
            </a:r>
            <a:endParaRPr lang="ru-RU" dirty="0"/>
          </a:p>
          <a:p>
            <a:endParaRPr lang="ru-RU" dirty="0"/>
          </a:p>
        </p:txBody>
      </p:sp>
      <p:pic>
        <p:nvPicPr>
          <p:cNvPr id="4" name="Рисунок 3" descr="flag_rf.jpg"/>
          <p:cNvPicPr>
            <a:picLocks noChangeAspect="1"/>
          </p:cNvPicPr>
          <p:nvPr/>
        </p:nvPicPr>
        <p:blipFill>
          <a:blip r:embed="rId2"/>
          <a:stretch>
            <a:fillRect/>
          </a:stretch>
        </p:blipFill>
        <p:spPr>
          <a:xfrm>
            <a:off x="1000100" y="1648194"/>
            <a:ext cx="8024852" cy="50717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500042"/>
            <a:ext cx="8229600" cy="5626121"/>
          </a:xfrm>
        </p:spPr>
        <p:txBody>
          <a:bodyPr>
            <a:normAutofit fontScale="62500" lnSpcReduction="20000"/>
          </a:bodyPr>
          <a:lstStyle/>
          <a:p>
            <a:r>
              <a:rPr lang="ru-RU" dirty="0" smtClean="0"/>
              <a:t>— </a:t>
            </a:r>
            <a:r>
              <a:rPr lang="ru-RU" dirty="0"/>
              <a:t>Уделяйте особое внимание </a:t>
            </a:r>
            <a:r>
              <a:rPr lang="ru-RU" dirty="0">
                <a:solidFill>
                  <a:srgbClr val="FF0000"/>
                </a:solidFill>
              </a:rPr>
              <a:t>физической активности</a:t>
            </a:r>
            <a:r>
              <a:rPr lang="ru-RU" dirty="0"/>
              <a:t>, больше двигайтесь. Недостаток кислорода, вызванный малой подвижностью, отрицательно сказывается на памяти и скорости мышления. Ученые калифорнийского Института биологических исследований выяснили, </a:t>
            </a:r>
            <a:r>
              <a:rPr lang="ru-RU" i="1" dirty="0">
                <a:solidFill>
                  <a:srgbClr val="0070C0"/>
                </a:solidFill>
              </a:rPr>
              <a:t>что мыши, чаще бегающие в колесе, чем их менее подвижные собратья, обладают большим количеством клеток в участке мозга, отвечающем за память.</a:t>
            </a:r>
          </a:p>
          <a:p>
            <a:r>
              <a:rPr lang="ru-RU" dirty="0"/>
              <a:t>— </a:t>
            </a:r>
            <a:r>
              <a:rPr lang="ru-RU" dirty="0">
                <a:solidFill>
                  <a:srgbClr val="FF0000"/>
                </a:solidFill>
              </a:rPr>
              <a:t>Чаще улыбайтесь</a:t>
            </a:r>
            <a:r>
              <a:rPr lang="ru-RU" dirty="0"/>
              <a:t>. Смех способствует выработке </a:t>
            </a:r>
            <a:r>
              <a:rPr lang="ru-RU" dirty="0" err="1"/>
              <a:t>эндорфинов</a:t>
            </a:r>
            <a:r>
              <a:rPr lang="ru-RU" dirty="0"/>
              <a:t>, которые заряжают мозг и снимают напряжение.</a:t>
            </a:r>
          </a:p>
          <a:p>
            <a:r>
              <a:rPr lang="ru-RU" dirty="0"/>
              <a:t>— </a:t>
            </a:r>
            <a:r>
              <a:rPr lang="ru-RU" dirty="0">
                <a:solidFill>
                  <a:srgbClr val="FF0000"/>
                </a:solidFill>
              </a:rPr>
              <a:t>Слушайте классическую музыку</a:t>
            </a:r>
            <a:r>
              <a:rPr lang="ru-RU" dirty="0"/>
              <a:t>. Более 10 лет назад французские психологи сделали знаменательное открытие. Изучая восприятие человеком музыкальных произведений на примере творчества </a:t>
            </a:r>
            <a:r>
              <a:rPr lang="ru-RU" dirty="0" smtClean="0">
                <a:solidFill>
                  <a:srgbClr val="FF0000"/>
                </a:solidFill>
              </a:rPr>
              <a:t>Моцарта, </a:t>
            </a:r>
            <a:r>
              <a:rPr lang="ru-RU" dirty="0" smtClean="0"/>
              <a:t>они сформулировали тезис о </a:t>
            </a:r>
            <a:r>
              <a:rPr lang="ru-RU" dirty="0"/>
              <a:t>положительном влиянии работ знаменитого композитора на мыслительные процессы. </a:t>
            </a:r>
            <a:r>
              <a:rPr lang="ru-RU" dirty="0" smtClean="0"/>
              <a:t>Данный </a:t>
            </a:r>
            <a:r>
              <a:rPr lang="ru-RU" dirty="0"/>
              <a:t>эффект был незамедлительно назван в его честь эффектом Моцарта.</a:t>
            </a:r>
          </a:p>
          <a:p>
            <a:r>
              <a:rPr lang="ru-RU" dirty="0"/>
              <a:t>— </a:t>
            </a:r>
            <a:r>
              <a:rPr lang="ru-RU" dirty="0">
                <a:solidFill>
                  <a:srgbClr val="FF0000"/>
                </a:solidFill>
              </a:rPr>
              <a:t>Фантазируйте</a:t>
            </a:r>
            <a:r>
              <a:rPr lang="ru-RU" dirty="0"/>
              <a:t>. Игры с собственным воображением как нельзя лучше влияют на реакцию и процессы мышления. Именно благодаря таким упражнениям активизируются те участки коры головного мозга, которые не задействованы в повседневной жизни.</a:t>
            </a:r>
          </a:p>
          <a:p>
            <a:endParaRPr lang="ru-RU" dirty="0"/>
          </a:p>
        </p:txBody>
      </p:sp>
      <p:pic>
        <p:nvPicPr>
          <p:cNvPr id="4" name="Рисунок 3" descr="i.jpg"/>
          <p:cNvPicPr>
            <a:picLocks noChangeAspect="1"/>
          </p:cNvPicPr>
          <p:nvPr/>
        </p:nvPicPr>
        <p:blipFill>
          <a:blip r:embed="rId2"/>
          <a:stretch>
            <a:fillRect/>
          </a:stretch>
        </p:blipFill>
        <p:spPr>
          <a:xfrm>
            <a:off x="7262832" y="5429265"/>
            <a:ext cx="1714498" cy="128587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0"/>
            <a:ext cx="8229600" cy="274638"/>
          </a:xfrm>
        </p:spPr>
        <p:txBody>
          <a:bodyPr>
            <a:normAutofit fontScale="90000"/>
          </a:bodyPr>
          <a:lstStyle/>
          <a:p>
            <a:endParaRPr lang="ru-RU" dirty="0"/>
          </a:p>
        </p:txBody>
      </p:sp>
      <p:sp>
        <p:nvSpPr>
          <p:cNvPr id="3" name="Содержимое 2"/>
          <p:cNvSpPr>
            <a:spLocks noGrp="1"/>
          </p:cNvSpPr>
          <p:nvPr>
            <p:ph idx="1"/>
          </p:nvPr>
        </p:nvSpPr>
        <p:spPr>
          <a:xfrm>
            <a:off x="457200" y="357166"/>
            <a:ext cx="8229600" cy="5768997"/>
          </a:xfrm>
        </p:spPr>
        <p:txBody>
          <a:bodyPr>
            <a:normAutofit/>
          </a:bodyPr>
          <a:lstStyle/>
          <a:p>
            <a:r>
              <a:rPr lang="ru-RU" b="1" dirty="0"/>
              <a:t>Виды памяти:</a:t>
            </a:r>
          </a:p>
          <a:p>
            <a:r>
              <a:rPr lang="ru-RU" dirty="0" smtClean="0"/>
              <a:t>По </a:t>
            </a:r>
            <a:r>
              <a:rPr lang="ru-RU" dirty="0"/>
              <a:t>типу психической активности она делится на </a:t>
            </a:r>
            <a:r>
              <a:rPr lang="ru-RU" dirty="0">
                <a:solidFill>
                  <a:srgbClr val="FF0000"/>
                </a:solidFill>
              </a:rPr>
              <a:t>словесно-логическую и </a:t>
            </a:r>
            <a:r>
              <a:rPr lang="ru-RU" dirty="0" smtClean="0">
                <a:solidFill>
                  <a:srgbClr val="FF0000"/>
                </a:solidFill>
              </a:rPr>
              <a:t>образную</a:t>
            </a:r>
            <a:endParaRPr lang="ru-RU" dirty="0"/>
          </a:p>
          <a:p>
            <a:r>
              <a:rPr lang="ru-RU" dirty="0" smtClean="0"/>
              <a:t>В </a:t>
            </a:r>
            <a:r>
              <a:rPr lang="ru-RU" dirty="0"/>
              <a:t>зависимости от того, участвует ли в процессе запоминания мышление: </a:t>
            </a:r>
            <a:r>
              <a:rPr lang="ru-RU" dirty="0">
                <a:solidFill>
                  <a:srgbClr val="FF0000"/>
                </a:solidFill>
              </a:rPr>
              <a:t>опосредованная</a:t>
            </a:r>
            <a:r>
              <a:rPr lang="ru-RU" dirty="0"/>
              <a:t> (участвует) или </a:t>
            </a:r>
            <a:r>
              <a:rPr lang="ru-RU" dirty="0" err="1">
                <a:solidFill>
                  <a:srgbClr val="FF0000"/>
                </a:solidFill>
              </a:rPr>
              <a:t>неопосредованная</a:t>
            </a:r>
            <a:r>
              <a:rPr lang="ru-RU" dirty="0">
                <a:solidFill>
                  <a:srgbClr val="FF0000"/>
                </a:solidFill>
              </a:rPr>
              <a:t>.</a:t>
            </a:r>
          </a:p>
          <a:p>
            <a:r>
              <a:rPr lang="ru-RU" dirty="0" smtClean="0"/>
              <a:t>В </a:t>
            </a:r>
            <a:r>
              <a:rPr lang="ru-RU" dirty="0"/>
              <a:t>зависимости от того, насколько долго хранится информация: </a:t>
            </a:r>
            <a:r>
              <a:rPr lang="ru-RU" dirty="0">
                <a:solidFill>
                  <a:srgbClr val="FF0000"/>
                </a:solidFill>
              </a:rPr>
              <a:t>долго- и кратковременная.</a:t>
            </a:r>
          </a:p>
          <a:p>
            <a:endParaRPr lang="ru-RU" dirty="0"/>
          </a:p>
        </p:txBody>
      </p:sp>
      <p:pic>
        <p:nvPicPr>
          <p:cNvPr id="4" name="Рисунок 3" descr="i.jpg"/>
          <p:cNvPicPr>
            <a:picLocks noChangeAspect="1"/>
          </p:cNvPicPr>
          <p:nvPr/>
        </p:nvPicPr>
        <p:blipFill>
          <a:blip r:embed="rId2"/>
          <a:stretch>
            <a:fillRect/>
          </a:stretch>
        </p:blipFill>
        <p:spPr>
          <a:xfrm>
            <a:off x="7072330" y="5286388"/>
            <a:ext cx="1905000" cy="14287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14290"/>
            <a:ext cx="8229600" cy="60348"/>
          </a:xfrm>
        </p:spPr>
        <p:txBody>
          <a:bodyPr>
            <a:normAutofit fontScale="90000"/>
          </a:bodyPr>
          <a:lstStyle/>
          <a:p>
            <a:endParaRPr lang="ru-RU" dirty="0"/>
          </a:p>
        </p:txBody>
      </p:sp>
      <p:sp>
        <p:nvSpPr>
          <p:cNvPr id="3" name="Содержимое 2"/>
          <p:cNvSpPr>
            <a:spLocks noGrp="1"/>
          </p:cNvSpPr>
          <p:nvPr>
            <p:ph idx="1"/>
          </p:nvPr>
        </p:nvSpPr>
        <p:spPr>
          <a:xfrm>
            <a:off x="457200" y="357166"/>
            <a:ext cx="8229600" cy="5768997"/>
          </a:xfrm>
        </p:spPr>
        <p:txBody>
          <a:bodyPr>
            <a:normAutofit fontScale="77500" lnSpcReduction="20000"/>
          </a:bodyPr>
          <a:lstStyle/>
          <a:p>
            <a:pPr algn="ctr"/>
            <a:r>
              <a:rPr lang="ru-RU" b="1" dirty="0"/>
              <a:t>Как происходит процесс формирования памяти в зависимости от возраста</a:t>
            </a:r>
          </a:p>
          <a:p>
            <a:r>
              <a:rPr lang="ru-RU" dirty="0"/>
              <a:t>Ученики начальных классов лучше запоминают материал </a:t>
            </a:r>
            <a:r>
              <a:rPr lang="ru-RU" dirty="0">
                <a:solidFill>
                  <a:srgbClr val="FF0000"/>
                </a:solidFill>
              </a:rPr>
              <a:t>с помощью карточек с рисунками ярких цветов </a:t>
            </a:r>
            <a:r>
              <a:rPr lang="ru-RU" dirty="0"/>
              <a:t>или же посредством развивающих игрушек и игр. Это результат работы наглядно-образной и непроизвольной памяти.</a:t>
            </a:r>
          </a:p>
          <a:p>
            <a:r>
              <a:rPr lang="ru-RU" dirty="0"/>
              <a:t>Ученики средних классов уже применяют </a:t>
            </a:r>
            <a:r>
              <a:rPr lang="ru-RU" dirty="0">
                <a:solidFill>
                  <a:srgbClr val="FF0000"/>
                </a:solidFill>
              </a:rPr>
              <a:t>произвольную и словесно-логическую память.</a:t>
            </a:r>
            <a:r>
              <a:rPr lang="ru-RU" dirty="0"/>
              <a:t> Ее развитие очень важно для успешного обучение школьника. Когда ребенок запоминает всю информацию, которая требуется в рамках учебной программы, а не только то, что ему нравится, тогда формируется основа для эффективного школьного обучения.</a:t>
            </a:r>
          </a:p>
          <a:p>
            <a:r>
              <a:rPr lang="ru-RU" dirty="0"/>
              <a:t>Именно это правильное систематическое обучение помогает ученикам сформировать к старшим классам хорошо развитую словесно-логическую память.</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0"/>
            <a:ext cx="8229600" cy="274638"/>
          </a:xfrm>
        </p:spPr>
        <p:txBody>
          <a:bodyPr>
            <a:normAutofit fontScale="90000"/>
          </a:bodyPr>
          <a:lstStyle/>
          <a:p>
            <a:endParaRPr lang="ru-RU" dirty="0"/>
          </a:p>
        </p:txBody>
      </p:sp>
      <p:sp>
        <p:nvSpPr>
          <p:cNvPr id="3" name="Содержимое 2"/>
          <p:cNvSpPr>
            <a:spLocks noGrp="1"/>
          </p:cNvSpPr>
          <p:nvPr>
            <p:ph idx="1"/>
          </p:nvPr>
        </p:nvSpPr>
        <p:spPr>
          <a:xfrm>
            <a:off x="457200" y="500042"/>
            <a:ext cx="8229600" cy="4500593"/>
          </a:xfrm>
        </p:spPr>
        <p:txBody>
          <a:bodyPr>
            <a:normAutofit fontScale="85000" lnSpcReduction="20000"/>
          </a:bodyPr>
          <a:lstStyle/>
          <a:p>
            <a:pPr algn="ctr"/>
            <a:r>
              <a:rPr lang="ru-RU" b="1" dirty="0"/>
              <a:t>Как улучшить память школьнику: </a:t>
            </a:r>
            <a:endParaRPr lang="ru-RU" b="1" dirty="0" smtClean="0"/>
          </a:p>
          <a:p>
            <a:pPr algn="ctr">
              <a:buNone/>
            </a:pPr>
            <a:r>
              <a:rPr lang="ru-RU" b="1" dirty="0" smtClean="0"/>
              <a:t>рекомендации родителям</a:t>
            </a:r>
          </a:p>
          <a:p>
            <a:pPr algn="ctr">
              <a:buNone/>
            </a:pPr>
            <a:endParaRPr lang="ru-RU" b="1" dirty="0"/>
          </a:p>
          <a:p>
            <a:pPr algn="ctr">
              <a:buNone/>
            </a:pPr>
            <a:endParaRPr lang="ru-RU" b="1" dirty="0"/>
          </a:p>
          <a:p>
            <a:r>
              <a:rPr lang="ru-RU" dirty="0"/>
              <a:t>1. Начните тренировки как можно раньше. Наиболее эффективны такие занятия до 12 лет. После этого возраста усвоение информации из окружающего мира ухудшается. Вот почему говорят, что дети гораздо легче взрослых усваивают иностранные языки. Поэтому стоит потратить свое время сейчас, чтобы в будущем ребенок мог успешно учиться.</a:t>
            </a:r>
          </a:p>
          <a:p>
            <a:endParaRPr lang="ru-RU" dirty="0"/>
          </a:p>
        </p:txBody>
      </p:sp>
      <p:pic>
        <p:nvPicPr>
          <p:cNvPr id="8" name="Рисунок 7" descr="i.jpg"/>
          <p:cNvPicPr>
            <a:picLocks noChangeAspect="1"/>
          </p:cNvPicPr>
          <p:nvPr/>
        </p:nvPicPr>
        <p:blipFill>
          <a:blip r:embed="rId2"/>
          <a:stretch>
            <a:fillRect/>
          </a:stretch>
        </p:blipFill>
        <p:spPr>
          <a:xfrm>
            <a:off x="6715140" y="5018495"/>
            <a:ext cx="2262190" cy="1696643"/>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3714776"/>
          </a:xfrm>
        </p:spPr>
        <p:txBody>
          <a:bodyPr>
            <a:normAutofit fontScale="92500" lnSpcReduction="10000"/>
          </a:bodyPr>
          <a:lstStyle/>
          <a:p>
            <a:r>
              <a:rPr lang="ru-RU" dirty="0" smtClean="0"/>
              <a:t>2. Уделите особое внимание развитию логической памяти. Учите ребенка </a:t>
            </a:r>
            <a:r>
              <a:rPr lang="ru-RU" dirty="0" smtClean="0">
                <a:solidFill>
                  <a:srgbClr val="FF0000"/>
                </a:solidFill>
              </a:rPr>
              <a:t>осмысливать всю поступающую информацию</a:t>
            </a:r>
            <a:r>
              <a:rPr lang="ru-RU" dirty="0" smtClean="0"/>
              <a:t>, а не бездумно складывать на «антресоли» разума. Сначала ваш ученик должен разбить весь материал на отдельные блоки, после чего найти логические связи, существующие между ними.</a:t>
            </a:r>
          </a:p>
          <a:p>
            <a:endParaRPr lang="ru-RU" dirty="0"/>
          </a:p>
        </p:txBody>
      </p:sp>
      <p:pic>
        <p:nvPicPr>
          <p:cNvPr id="4" name="Рисунок 3" descr="i.jpg"/>
          <p:cNvPicPr>
            <a:picLocks noChangeAspect="1"/>
          </p:cNvPicPr>
          <p:nvPr/>
        </p:nvPicPr>
        <p:blipFill>
          <a:blip r:embed="rId2"/>
          <a:stretch>
            <a:fillRect/>
          </a:stretch>
        </p:blipFill>
        <p:spPr>
          <a:xfrm>
            <a:off x="6572264" y="4911339"/>
            <a:ext cx="2405066" cy="18038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719"/>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340369"/>
          </a:xfrm>
        </p:spPr>
        <p:txBody>
          <a:bodyPr/>
          <a:lstStyle/>
          <a:p>
            <a:r>
              <a:rPr lang="ru-RU" b="1" i="1" dirty="0"/>
              <a:t>Примеры высказываний:</a:t>
            </a:r>
            <a:endParaRPr lang="ru-RU" dirty="0"/>
          </a:p>
          <a:p>
            <a:r>
              <a:rPr lang="ru-RU" dirty="0"/>
              <a:t>Москва – столица России</a:t>
            </a:r>
            <a:r>
              <a:rPr lang="ru-RU" dirty="0" smtClean="0"/>
              <a:t>.</a:t>
            </a:r>
          </a:p>
          <a:p>
            <a:r>
              <a:rPr lang="ru-RU" dirty="0" smtClean="0"/>
              <a:t>Число </a:t>
            </a:r>
            <a:r>
              <a:rPr lang="ru-RU" dirty="0"/>
              <a:t>27 является простым</a:t>
            </a:r>
            <a:r>
              <a:rPr lang="ru-RU" dirty="0" smtClean="0"/>
              <a:t>.</a:t>
            </a:r>
          </a:p>
          <a:p>
            <a:r>
              <a:rPr lang="ru-RU" dirty="0" smtClean="0"/>
              <a:t>Волга </a:t>
            </a:r>
            <a:r>
              <a:rPr lang="ru-RU" dirty="0"/>
              <a:t>впадает в Каспийское море</a:t>
            </a:r>
            <a:r>
              <a:rPr lang="ru-RU" dirty="0" smtClean="0"/>
              <a:t>.</a:t>
            </a:r>
          </a:p>
          <a:p>
            <a:endParaRPr lang="ru-RU" dirty="0" smtClean="0"/>
          </a:p>
          <a:p>
            <a:r>
              <a:rPr lang="ru-RU" dirty="0"/>
              <a:t>Высказывания 1 и 3 являются </a:t>
            </a:r>
            <a:r>
              <a:rPr lang="ru-RU" b="1" i="1" dirty="0"/>
              <a:t>истинными</a:t>
            </a:r>
            <a:r>
              <a:rPr lang="ru-RU" dirty="0"/>
              <a:t>. Высказывание 2 – </a:t>
            </a:r>
            <a:r>
              <a:rPr lang="ru-RU" b="1" i="1" dirty="0"/>
              <a:t>ложным </a:t>
            </a:r>
            <a:r>
              <a:rPr lang="ru-RU" dirty="0"/>
              <a:t>, потому что число 27 составное 27=3*3*3.</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142852"/>
            <a:ext cx="8229600" cy="131786"/>
          </a:xfrm>
        </p:spPr>
        <p:txBody>
          <a:bodyPr>
            <a:normAutofit fontScale="90000"/>
          </a:bodyPr>
          <a:lstStyle/>
          <a:p>
            <a:endParaRPr lang="ru-RU" dirty="0"/>
          </a:p>
        </p:txBody>
      </p:sp>
      <p:sp>
        <p:nvSpPr>
          <p:cNvPr id="3" name="Содержимое 2"/>
          <p:cNvSpPr>
            <a:spLocks noGrp="1"/>
          </p:cNvSpPr>
          <p:nvPr>
            <p:ph idx="1"/>
          </p:nvPr>
        </p:nvSpPr>
        <p:spPr>
          <a:xfrm>
            <a:off x="457200" y="1000108"/>
            <a:ext cx="8229600" cy="2857520"/>
          </a:xfrm>
        </p:spPr>
        <p:txBody>
          <a:bodyPr>
            <a:normAutofit/>
          </a:bodyPr>
          <a:lstStyle/>
          <a:p>
            <a:r>
              <a:rPr lang="ru-RU" dirty="0" smtClean="0"/>
              <a:t>3. Заставляйте одновременно работать логическую и образную память. Пусть ребенок попытается отобразить изученное в виде графиков, таблиц, схем и рисунков.</a:t>
            </a:r>
          </a:p>
          <a:p>
            <a:endParaRPr lang="ru-RU" dirty="0"/>
          </a:p>
        </p:txBody>
      </p:sp>
      <p:pic>
        <p:nvPicPr>
          <p:cNvPr id="4" name="Рисунок 3" descr="i.jpg"/>
          <p:cNvPicPr>
            <a:picLocks noChangeAspect="1"/>
          </p:cNvPicPr>
          <p:nvPr/>
        </p:nvPicPr>
        <p:blipFill>
          <a:blip r:embed="rId2"/>
          <a:stretch>
            <a:fillRect/>
          </a:stretch>
        </p:blipFill>
        <p:spPr>
          <a:xfrm>
            <a:off x="6715140" y="5018495"/>
            <a:ext cx="2262190" cy="169664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b7eda7b5ba14t.jpg"/>
          <p:cNvPicPr>
            <a:picLocks noGrp="1" noChangeAspect="1"/>
          </p:cNvPicPr>
          <p:nvPr>
            <p:ph idx="1"/>
          </p:nvPr>
        </p:nvPicPr>
        <p:blipFill>
          <a:blip r:embed="rId2"/>
          <a:stretch>
            <a:fillRect/>
          </a:stretch>
        </p:blipFill>
        <p:spPr>
          <a:xfrm>
            <a:off x="142844" y="214290"/>
            <a:ext cx="8938793" cy="642942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1178</Words>
  <Application>Microsoft Office PowerPoint</Application>
  <PresentationFormat>Экран (4:3)</PresentationFormat>
  <Paragraphs>92</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Как улучшать и закреплять память?</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улучшать и закреплять память?</dc:title>
  <dc:creator>Елена</dc:creator>
  <cp:lastModifiedBy>Елена</cp:lastModifiedBy>
  <cp:revision>9</cp:revision>
  <dcterms:created xsi:type="dcterms:W3CDTF">2015-03-12T12:05:02Z</dcterms:created>
  <dcterms:modified xsi:type="dcterms:W3CDTF">2015-03-12T13:19:39Z</dcterms:modified>
</cp:coreProperties>
</file>